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84" r:id="rId3"/>
    <p:sldMasterId id="2147483701" r:id="rId4"/>
    <p:sldMasterId id="2147483725" r:id="rId5"/>
  </p:sldMasterIdLst>
  <p:notesMasterIdLst>
    <p:notesMasterId r:id="rId20"/>
  </p:notesMasterIdLst>
  <p:handoutMasterIdLst>
    <p:handoutMasterId r:id="rId21"/>
  </p:handoutMasterIdLst>
  <p:sldIdLst>
    <p:sldId id="379" r:id="rId6"/>
    <p:sldId id="401" r:id="rId7"/>
    <p:sldId id="402" r:id="rId8"/>
    <p:sldId id="413" r:id="rId9"/>
    <p:sldId id="415" r:id="rId10"/>
    <p:sldId id="416" r:id="rId11"/>
    <p:sldId id="417" r:id="rId12"/>
    <p:sldId id="414" r:id="rId13"/>
    <p:sldId id="418" r:id="rId14"/>
    <p:sldId id="364" r:id="rId15"/>
    <p:sldId id="367" r:id="rId16"/>
    <p:sldId id="412" r:id="rId17"/>
    <p:sldId id="399" r:id="rId18"/>
    <p:sldId id="3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7" autoAdjust="0"/>
    <p:restoredTop sz="75659" autoAdjust="0"/>
  </p:normalViewPr>
  <p:slideViewPr>
    <p:cSldViewPr snapToGrid="0">
      <p:cViewPr varScale="1">
        <p:scale>
          <a:sx n="50" d="100"/>
          <a:sy n="50" d="100"/>
        </p:scale>
        <p:origin x="-108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210"/>
    </p:cViewPr>
  </p:outlineViewPr>
  <p:notesTextViewPr>
    <p:cViewPr>
      <p:scale>
        <a:sx n="1" d="1"/>
        <a:sy n="1" d="1"/>
      </p:scale>
      <p:origin x="0" y="636"/>
    </p:cViewPr>
  </p:notesTextViewPr>
  <p:notesViewPr>
    <p:cSldViewPr snapToGrid="0">
      <p:cViewPr varScale="1">
        <p:scale>
          <a:sx n="57" d="100"/>
          <a:sy n="57" d="100"/>
        </p:scale>
        <p:origin x="136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Методология подготовки молодых специалистов заключается в приобретении ими  профессиональных компетенций в сочетании с управленческими навыками. Такая подготовка предполагается при сопровождении экспертов и консультантов Центров Компетенций учебного центра Торгово-Промышленной Палаты (ТПП) г. Набережные Челны с опорой на опыт функционирования Студенческого Образовательного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Клуба (СОК) 1С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09A46-0BCB-46F9-8D89-EBF2706C67F5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79406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Перечисленные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подготовки молодых специалистов по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ERP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мною описываются в продолжении пособия «Готовим молодых специалистов для фирмы «1С:Франчайзи»». И это уже в рамках системы управления предприятия, где подготовка молодых специалистов может рассматриваться как начальное звено в организационном развитии предприятия. Причем особенностью в подготовке молодых специалистов по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ERP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базовой рассматривается формирование системного мышления, когда в саморазвитии приобретаются в сочетании профессиональные и управленческие компетенции. Семь элементов подготовки молодых специалистов по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ERP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приводятся далее…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866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элементов в подготовке  м. с. – ориентированы на формирование системного мышления молодых специалистов, когда в саморазвитии ими приобретаются в сочетании профессиональные и управленческие компетенции в процессе корпоративного обучения как постоянного повышения квалификации персонала при сопровождении экспертами и консультантами в организационном развитии предприятия…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866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 приводится с мероприятия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«День 1С:Карьеры», главного студенческого мероприятия, которое с 2008г. проводилось с максимальным привлечением </a:t>
            </a:r>
            <a:r>
              <a:rPr lang="ru-R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СОКовцев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Условные обозначения: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– координатор (3 балла); О – организатор (2 балла); Р – руководитель (2 балла); Д – докладчик (2 балла); В–ведущий (2 балла); И – исполнитель (1 бал)</a:t>
            </a:r>
          </a:p>
          <a:p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аналогии матрице ответственности при подготовке мероприятия составлялась организационная карта с расстановкой членов оргкомитета по организационным блокам</a:t>
            </a:r>
          </a:p>
          <a:p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Системное мышление начинает формироваться при освоении ролевой позиции координатора, который согласует действия организатора (подготовка мероприятия) и руководителя (ответственного за выполнение</a:t>
            </a:r>
            <a:r>
              <a:rPr lang="ru-R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всех заданий в ситуации проведения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системное мышление проявляется в способности проявляться не только в ситуации, а в процессе.</a:t>
            </a:r>
            <a:endParaRPr lang="ru-RU" sz="120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Приобретение начальных управленческих компетенций участниками СОК 1С также происходило в ролевом моделировании живого действия, когда в процессе подготовки молодых специалистов 1С использовались такие инструменты как организационная карта мероприятия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расстановка членов оргкомитета при планировании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 матрица ответственности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степень участия каждого члена оргкомитета при самоанализе по своей роли и анализе результатов в соотнесении с ранее принятым планом действий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Более подробно описание приводится в авторском пособии А.П. Нам [«Готовим молодых специалистов для фирмы «1С:Франчайзи» (из опыта работы ООО «Фирма ЛИСТ»), 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высылается по запросу на электронную почту по адресу «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arinapetrovna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mail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»].</a:t>
            </a:r>
          </a:p>
          <a:p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Проведенная игра «Ролевое моделирование живого действия» может послужить значимой опорой при формировании в сочетании профессиональных и управленческих навыков при подготовке молодых специалистов как начального звена в организационном развитии предприятия.</a:t>
            </a:r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Предлагаю доработать мое авторское пособие как версии для учебных заведений, т.к. при ее написании закладывалось</a:t>
            </a:r>
            <a:r>
              <a:rPr lang="ru-RU" baseline="0" dirty="0" smtClean="0"/>
              <a:t> встречное движение руководства учебных заведений и представителей от потенциальных работодателей…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09A46-0BCB-46F9-8D89-EBF2706C67F5}" type="slidenum">
              <a:rPr lang="ru-RU" altLang="ru-RU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14</a:t>
            </a:fld>
            <a:endParaRPr lang="ru-RU" alt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940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настоящее время требуются специалисты-универсалы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 сформированным системным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мышлением, которое проявляется при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подготовке молодых специалистов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сочетающих две составляющие: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профессиональные и управленческие компетенции.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Эффективные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коммуникации происходят при формировании в непрерывном саморазвитии управленческого потенциала и его дальнейшего приращения в процессе преобразования навыков к самоизменениям в способность к осуществлению организационных изменений на предприятии.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такая способность к осуществлению организационных изменений позволит успешно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ориентироваться в рыночных отношениях. При этом без теоретических знаний не реально моделировать системы управления, жизнеспособные в стремительно изменяющейся внешней среде.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aseline="0" dirty="0" smtClean="0"/>
              <a:t>  </a:t>
            </a:r>
            <a:endParaRPr lang="ru-RU" dirty="0" smtClean="0"/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866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реализации образовательного проекта «Студенческий Образовательный Клуб (СОК) 1С», который был создан на базе ООО «Фирма ЛИСТ» в 2007г., изначально по замыслу автора в подготовку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соискателей из числа студентов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закладывалось сочетание двух составляющих: приобретение практического опыта использования ПП 1С и одномоментное формирование организационного опыта и начальных управленческих навыков.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 же молодых специалистов, уже принятых в штат предприятия, рассматривается как начальная ступень в корпоративной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системе повышения квалификации, которая в партнерской сети фирмы 1С подтверждается как профессиональные компетенции сертификатами «1С:Специалист» по ПП 1С, как управленческие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компетенции в виде сертификата «1С:Рукоовдитель проектов».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866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Разработана концепция школы молодых специалистов на базе учебного центра ТПП, в соответствии с которой подготовка молодых специалистов на предприятиях планируется при сопровождении профессионального сообщества экспертов-консультантов ТПП по тематическим направлениям. Разработка и утверждение учебно-методического материала подлежит предварительному обсуждению на площадке клуба «Многоточие», участники которого ориентированы на ценность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конечного продукта, в том числе в виде ожидаемых результатов процесса подготовки молодых специалистов</a:t>
            </a:r>
            <a:endParaRPr lang="ru-RU" sz="120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 молодых специалистов как повышение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квалификации включает в себя приобретение профессиональных компетенций в процессе обучения и управленческих компетенций в процессе проведения мероприятий (организационный опыт и управленческие навыки)</a:t>
            </a:r>
            <a:endParaRPr lang="ru-RU" sz="120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Обсуждение и утверждение программ по тематическим направлениям планируется на площадке клуба «Многоточие» - содержание, дорожная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карта, ожидаемые результаты. К диагностике уровней усвоения по результатам обсуждения привлекаются эксперты-консультанты из профессиональных сообществ. В идеале подготовка молодых специалистов должна быть встроена в корпоративное обучение по повышению квалификации на предприятии.</a:t>
            </a:r>
            <a:endParaRPr lang="ru-RU" sz="120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Востребованность данных тематических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направлений выявлена в процессе взаимодействий и коммуникаций с работодателями по результатам встреч на мероприятиях различной направленности в течении 2018г. И по каждому тематическому направлению получено предварительное согласие экспертов и консультантов из профессиональных сообществ на сопровождение процесса подготовки молодых специалистов при наличии запроса со стороны предприятий.</a:t>
            </a:r>
            <a:endParaRPr lang="ru-RU" sz="120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перечне мероприятий ранее проведенные рег. туры студенческих соревнований 1С, участие в которых молодых специалистов предполагается в статусе координаторов и членов жюри, а также как консультантов при проведении победителями мастер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классов в рамках традиционной студенческой недели «Соискатель – 2019г.». Демо-версию бизнес форума «Генерация собственного успеха» провели в ноябре 2018г., формат вполне оправдал себя для формирования инициативной группы клуба «Многоточие». Возможно этот формат будет повторен при праздновании 25-тилетия ТПП.</a:t>
            </a:r>
            <a:endParaRPr lang="ru-RU" sz="120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Безусловно, важнейшей составляющей в жизнедеятельности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клуба «Многоточие» рассматриваются взаимодействия и коммуникации с таким значимыми субъектами как …</a:t>
            </a:r>
            <a:endParaRPr lang="ru-RU" sz="120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62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6230391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4870802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283181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5994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994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02358118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582453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76502570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611052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9101267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6044293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84166658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152400"/>
            <a:ext cx="3048000" cy="6705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8940800" cy="6705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28338058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1" y="152401"/>
            <a:ext cx="6938433" cy="1069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371600"/>
            <a:ext cx="59944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371600"/>
            <a:ext cx="5994400" cy="5486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0317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1" y="152401"/>
            <a:ext cx="6938433" cy="1069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371600"/>
            <a:ext cx="59944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371600"/>
            <a:ext cx="5994400" cy="2667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4191000"/>
            <a:ext cx="5994400" cy="2667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98527647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1" y="152401"/>
            <a:ext cx="6938433" cy="1069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371600"/>
            <a:ext cx="59944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9944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86307280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1" y="152401"/>
            <a:ext cx="6938433" cy="1069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0" y="1371600"/>
            <a:ext cx="12192000" cy="5486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6728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auto">
          <a:xfrm>
            <a:off x="1007533" y="0"/>
            <a:ext cx="0" cy="6858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prstDash val="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18" descr="обложка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418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32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38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4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5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2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3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1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0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05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1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52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1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7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3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6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7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7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9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/>
              <a:pPr/>
              <a:t>19.01.2019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1" y="152401"/>
            <a:ext cx="693843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77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1600"/>
            <a:ext cx="1219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6505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ransition spd="slow"/>
  <p:hf sldNum="0" hdr="0" ftr="0" dt="0"/>
  <p:txStyles>
    <p:titleStyle>
      <a:lvl1pPr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2pPr>
      <a:lvl3pPr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3pPr>
      <a:lvl4pPr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4pPr>
      <a:lvl5pPr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20000"/>
        <a:buBlip>
          <a:blip r:embed="rId19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20"/>
        </a:buBlip>
        <a:defRPr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20000"/>
        <a:buBlip>
          <a:blip r:embed="rId21"/>
        </a:buBlip>
        <a:defRPr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>
                <a:solidFill>
                  <a:srgbClr val="323232"/>
                </a:solidFill>
              </a:rPr>
              <a:pPr/>
              <a:t>19.01.2019</a:t>
            </a:fld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>
                <a:solidFill>
                  <a:srgbClr val="323232"/>
                </a:solidFill>
              </a:rPr>
              <a:pPr/>
              <a:t>‹#›</a:t>
            </a:fld>
            <a:endParaRPr lang="ru-RU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5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7C2BA30-22A4-42FB-BC98-0537E7B36DEF}"/>
              </a:ext>
            </a:extLst>
          </p:cNvPr>
          <p:cNvSpPr/>
          <p:nvPr/>
        </p:nvSpPr>
        <p:spPr>
          <a:xfrm>
            <a:off x="3535680" y="2865070"/>
            <a:ext cx="76276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Методология</a:t>
            </a:r>
            <a:r>
              <a:rPr lang="x-none" sz="3200" b="1"/>
              <a:t> подготовки </a:t>
            </a:r>
            <a:endParaRPr lang="ru-RU" sz="3200" b="1" dirty="0" smtClean="0"/>
          </a:p>
          <a:p>
            <a:pPr algn="ctr"/>
            <a:r>
              <a:rPr lang="x-none" sz="3200" b="1" smtClean="0"/>
              <a:t>молодых </a:t>
            </a:r>
            <a:r>
              <a:rPr lang="x-none" sz="3200" b="1"/>
              <a:t>специалистов «1С»</a:t>
            </a:r>
            <a:endParaRPr lang="ru-R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E4F8E0F-72D7-4FA0-831C-5D4D666272C0}"/>
              </a:ext>
            </a:extLst>
          </p:cNvPr>
          <p:cNvSpPr txBox="1"/>
          <p:nvPr/>
        </p:nvSpPr>
        <p:spPr>
          <a:xfrm>
            <a:off x="8235130" y="5255354"/>
            <a:ext cx="37430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cs typeface="Arial" panose="020B0604020202020204" pitchFamily="34" charset="0"/>
              </a:rPr>
              <a:t>Арина Петровна Нам,</a:t>
            </a:r>
            <a:endParaRPr lang="ru-RU" b="1" i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C00000"/>
                </a:solidFill>
                <a:cs typeface="Arial" panose="020B0604020202020204" pitchFamily="34" charset="0"/>
              </a:rPr>
              <a:t>директор учебного центра ТПП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C00000"/>
                </a:solidFill>
                <a:cs typeface="Arial" panose="020B0604020202020204" pitchFamily="34" charset="0"/>
              </a:rPr>
              <a:t> г. Набережные Челны</a:t>
            </a:r>
            <a:endParaRPr lang="ru-RU" i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7C2BA30-22A4-42FB-BC98-0537E7B36DEF}"/>
              </a:ext>
            </a:extLst>
          </p:cNvPr>
          <p:cNvSpPr/>
          <p:nvPr/>
        </p:nvSpPr>
        <p:spPr>
          <a:xfrm>
            <a:off x="4057650" y="90402"/>
            <a:ext cx="8073389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XIX </a:t>
            </a:r>
            <a:r>
              <a:rPr lang="ru-RU" sz="2000" dirty="0" smtClean="0"/>
              <a:t>международная научно-практическая конференция</a:t>
            </a:r>
          </a:p>
          <a:p>
            <a:pPr algn="ctr"/>
            <a:r>
              <a:rPr lang="ru-RU" sz="2000" dirty="0" smtClean="0"/>
              <a:t>«</a:t>
            </a:r>
            <a:r>
              <a:rPr lang="ru-RU" sz="2000" dirty="0"/>
              <a:t>Новые </a:t>
            </a:r>
            <a:r>
              <a:rPr lang="ru-RU" sz="2000" dirty="0" smtClean="0"/>
              <a:t>информационные технологии в образовании» </a:t>
            </a:r>
          </a:p>
          <a:p>
            <a:pPr algn="ctr"/>
            <a:r>
              <a:rPr lang="ru-RU" sz="1700" dirty="0" smtClean="0"/>
              <a:t>(</a:t>
            </a:r>
            <a:r>
              <a:rPr lang="ru-RU" dirty="0" smtClean="0"/>
              <a:t>Использование технологий "1С" в образовании и их</a:t>
            </a:r>
          </a:p>
          <a:p>
            <a:pPr algn="ctr"/>
            <a:r>
              <a:rPr lang="ru-RU" dirty="0" smtClean="0"/>
              <a:t>применение для развития кадрового потенциала цифровой</a:t>
            </a:r>
          </a:p>
          <a:p>
            <a:pPr algn="ctr"/>
            <a:r>
              <a:rPr lang="ru-RU" dirty="0" smtClean="0"/>
              <a:t>экономики</a:t>
            </a:r>
            <a:r>
              <a:rPr lang="ru-RU" sz="1700" dirty="0" smtClean="0"/>
              <a:t>)</a:t>
            </a:r>
            <a:endParaRPr lang="ru-RU" sz="1700" dirty="0"/>
          </a:p>
          <a:p>
            <a:pPr algn="ctr"/>
            <a:r>
              <a:rPr lang="ru-RU" sz="1700" dirty="0"/>
              <a:t>29-30 января 2019 </a:t>
            </a:r>
            <a:r>
              <a:rPr lang="ru-RU" sz="1700" dirty="0" smtClean="0"/>
              <a:t>года</a:t>
            </a:r>
            <a:endParaRPr 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38161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67182" y="15069"/>
            <a:ext cx="10833938" cy="70477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"/>
              </a:spcBef>
            </a:pP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Особенности  подготовки молодых специалистов</a:t>
            </a:r>
            <a:endParaRPr lang="ru-RU" sz="3200" b="0" i="1" dirty="0">
              <a:solidFill>
                <a:srgbClr val="32323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97968" y="914400"/>
            <a:ext cx="11996058" cy="573024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ru-RU" sz="3200" i="1" dirty="0" smtClean="0"/>
              <a:t>По аналогии с программой «</a:t>
            </a:r>
            <a:r>
              <a:rPr lang="ru-RU" sz="3200" b="1" i="1" dirty="0" smtClean="0"/>
              <a:t>Люди «Х»</a:t>
            </a:r>
            <a:r>
              <a:rPr lang="ru-RU" sz="3200" i="1" dirty="0" smtClean="0"/>
              <a:t>» к особенностям подготовки молодых специалистов по </a:t>
            </a:r>
            <a:r>
              <a:rPr lang="en-US" sz="3200" i="1" dirty="0" smtClean="0"/>
              <a:t>ERP </a:t>
            </a:r>
            <a:r>
              <a:rPr lang="ru-RU" sz="3200" i="1" dirty="0" smtClean="0"/>
              <a:t>могут быть отнесены:</a:t>
            </a:r>
          </a:p>
          <a:p>
            <a:pPr>
              <a:lnSpc>
                <a:spcPct val="100000"/>
              </a:lnSpc>
            </a:pPr>
            <a:r>
              <a:rPr lang="ru-RU" sz="3600" dirty="0" smtClean="0"/>
              <a:t>Системное мышление </a:t>
            </a:r>
            <a:r>
              <a:rPr lang="ru-RU" sz="3200" i="1" dirty="0" smtClean="0"/>
              <a:t>(Целеполагание; Обучение и научение; Проектирование  </a:t>
            </a:r>
            <a:r>
              <a:rPr lang="ru-RU" sz="3200" i="1" dirty="0"/>
              <a:t>своего ролевого  </a:t>
            </a:r>
            <a:r>
              <a:rPr lang="ru-RU" sz="3200" i="1" dirty="0" smtClean="0"/>
              <a:t>поведения; Командообразование);</a:t>
            </a:r>
            <a:endParaRPr lang="ru-RU" sz="3200" i="1" dirty="0"/>
          </a:p>
          <a:p>
            <a:pPr>
              <a:lnSpc>
                <a:spcPct val="150000"/>
              </a:lnSpc>
            </a:pPr>
            <a:r>
              <a:rPr lang="ru-RU" sz="3600" dirty="0" smtClean="0"/>
              <a:t>Саморазвитие </a:t>
            </a:r>
            <a:r>
              <a:rPr lang="ru-RU" sz="3200" i="1" dirty="0" smtClean="0"/>
              <a:t>(Самоуправление для самоизменений);</a:t>
            </a:r>
            <a:endParaRPr lang="ru-RU" sz="3200" dirty="0"/>
          </a:p>
          <a:p>
            <a:pPr>
              <a:lnSpc>
                <a:spcPct val="100000"/>
              </a:lnSpc>
            </a:pPr>
            <a:r>
              <a:rPr lang="ru-RU" sz="3600" dirty="0"/>
              <a:t>Корпоративное </a:t>
            </a:r>
            <a:r>
              <a:rPr lang="ru-RU" sz="3600" dirty="0" smtClean="0"/>
              <a:t>обучение </a:t>
            </a:r>
            <a:r>
              <a:rPr lang="ru-RU" sz="3200" i="1" dirty="0" smtClean="0"/>
              <a:t>(</a:t>
            </a:r>
            <a:r>
              <a:rPr lang="ru-RU" sz="3200" i="1" dirty="0"/>
              <a:t>Профессиональные </a:t>
            </a:r>
            <a:r>
              <a:rPr lang="ru-RU" sz="3200" i="1" dirty="0" smtClean="0"/>
              <a:t>и управленческие компетенции для осуществления организационных изменений)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3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41888" y="-121570"/>
            <a:ext cx="12050112" cy="6687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"/>
              </a:spcBef>
            </a:pPr>
            <a:r>
              <a:rPr lang="ru-RU" sz="3200" i="1" dirty="0" smtClean="0"/>
              <a:t>Семь элементов подготовки молодых специалистов</a:t>
            </a:r>
            <a:endParaRPr lang="ru-RU" sz="3200" b="0" i="1" dirty="0">
              <a:solidFill>
                <a:srgbClr val="323232"/>
              </a:solidFill>
              <a:latin typeface="Book Antiqua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56332" y="680484"/>
            <a:ext cx="12035667" cy="603929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карьерного роста молодому специалисту необходимо приобретение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и управленческих компетенций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(и научение) 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двухмодульное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курс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ПП 1С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спецкурс (в рамках внедрения);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ролевого поведения: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освоении навыков к самоуправлению и владению функциями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управленческой деятельности: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планирование –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лидерство, в процессе освоения соискателями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ролевых позиций: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руководитель, организатор и координатор в составе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оргкомитета;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обладание сертификатами «1С:Специалист» по ПП 1С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-ом уровне  «1С:Профессионал» по ПП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1С);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потенциал как интеграция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потенциала с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результат формирования управленческого потенциала 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саморазвитии и самосовершенствовании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специалистов, в процессе приобретения ими навыков 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самоанализу, самопланированию,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самопроектированию;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lnSpc>
                <a:spcPct val="100000"/>
              </a:lnSpc>
              <a:buNone/>
            </a:pPr>
            <a:endParaRPr lang="ru-RU" sz="1200" dirty="0"/>
          </a:p>
          <a:p>
            <a:pPr marL="388620" lvl="0" indent="-342900">
              <a:lnSpc>
                <a:spcPct val="150000"/>
              </a:lnSpc>
              <a:buFont typeface="+mj-lt"/>
              <a:buAutoNum type="arabicPeriod"/>
            </a:pPr>
            <a:endParaRPr lang="ru-RU" sz="1200" dirty="0"/>
          </a:p>
          <a:p>
            <a:pPr marL="388620" lvl="0" indent="-342900">
              <a:buFont typeface="+mj-lt"/>
              <a:buAutoNum type="arabicPeriod"/>
            </a:pPr>
            <a:endParaRPr lang="ru-RU" sz="1200" dirty="0" smtClean="0"/>
          </a:p>
          <a:p>
            <a:pPr marL="388620" lvl="0" indent="-342900">
              <a:buFont typeface="+mj-lt"/>
              <a:buAutoNum type="arabicPeriod"/>
            </a:pPr>
            <a:endParaRPr lang="ru-RU" sz="1200" dirty="0"/>
          </a:p>
          <a:p>
            <a:pPr marL="36000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1400" dirty="0"/>
          </a:p>
          <a:p>
            <a:pPr marL="360000" lvl="0" inden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1347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3660" y="156905"/>
            <a:ext cx="10651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Примерный перечень </a:t>
            </a:r>
            <a:r>
              <a:rPr lang="ru-RU" sz="2400" dirty="0"/>
              <a:t>ресурсов и </a:t>
            </a:r>
            <a:r>
              <a:rPr lang="ru-RU" sz="2400" dirty="0" smtClean="0"/>
              <a:t>возможный </a:t>
            </a:r>
            <a:r>
              <a:rPr lang="ru-RU" sz="2400" dirty="0"/>
              <a:t>их </a:t>
            </a:r>
            <a:r>
              <a:rPr lang="ru-RU" sz="2400" dirty="0" smtClean="0"/>
              <a:t>прирост </a:t>
            </a:r>
            <a:r>
              <a:rPr lang="ru-RU" sz="2400" dirty="0"/>
              <a:t>в виде доходов </a:t>
            </a:r>
            <a:endParaRPr lang="ru-RU" altLang="zh-CN" sz="2400" dirty="0" smtClean="0">
              <a:solidFill>
                <a:srgbClr val="323232"/>
              </a:solidFill>
              <a:latin typeface="Arial" pitchFamily="34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8" t="24316" r="8568" b="15012"/>
          <a:stretch>
            <a:fillRect/>
          </a:stretch>
        </p:blipFill>
        <p:spPr bwMode="auto">
          <a:xfrm>
            <a:off x="0" y="618570"/>
            <a:ext cx="12191999" cy="623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56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550049"/>
              </p:ext>
            </p:extLst>
          </p:nvPr>
        </p:nvGraphicFramePr>
        <p:xfrm>
          <a:off x="179615" y="1273629"/>
          <a:ext cx="11805556" cy="515982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805556"/>
              </a:tblGrid>
              <a:tr h="5159828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3600" i="1" dirty="0" smtClean="0">
                          <a:effectLst/>
                        </a:rPr>
                        <a:t>Формирование навыков: </a:t>
                      </a:r>
                    </a:p>
                    <a:p>
                      <a:pPr marL="571500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3200" dirty="0" smtClean="0">
                          <a:effectLst/>
                        </a:rPr>
                        <a:t>Успешных коммуникаций; </a:t>
                      </a:r>
                      <a:endParaRPr lang="ru-RU" sz="3200" dirty="0">
                        <a:effectLst/>
                      </a:endParaRPr>
                    </a:p>
                    <a:p>
                      <a:pPr marL="571500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3200" dirty="0" smtClean="0">
                          <a:effectLst/>
                        </a:rPr>
                        <a:t>Ведения переговоров (</a:t>
                      </a:r>
                      <a:r>
                        <a:rPr lang="ru-RU" sz="2800" b="0" dirty="0" smtClean="0">
                          <a:effectLst/>
                        </a:rPr>
                        <a:t>формат диалогов с обратной связью</a:t>
                      </a:r>
                      <a:r>
                        <a:rPr lang="ru-RU" sz="3200" dirty="0" smtClean="0">
                          <a:effectLst/>
                        </a:rPr>
                        <a:t>)</a:t>
                      </a:r>
                      <a:r>
                        <a:rPr lang="ru-RU" sz="3200" b="0" dirty="0" smtClean="0">
                          <a:effectLst/>
                        </a:rPr>
                        <a:t>;</a:t>
                      </a:r>
                      <a:endParaRPr lang="ru-RU" sz="3200" dirty="0">
                        <a:effectLst/>
                      </a:endParaRPr>
                    </a:p>
                    <a:p>
                      <a:pPr marL="571500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3200" dirty="0" smtClean="0">
                          <a:effectLst/>
                        </a:rPr>
                        <a:t>Ситуативного реагирования  на изменения в ближнем окружении;</a:t>
                      </a:r>
                      <a:endParaRPr lang="ru-RU" sz="3200" dirty="0">
                        <a:effectLst/>
                      </a:endParaRPr>
                    </a:p>
                    <a:p>
                      <a:pPr marL="571500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3200" dirty="0" smtClean="0">
                          <a:effectLst/>
                        </a:rPr>
                        <a:t>К командообразованию (</a:t>
                      </a:r>
                      <a:r>
                        <a:rPr lang="ru-RU" sz="2800" b="0" dirty="0" smtClean="0">
                          <a:effectLst/>
                        </a:rPr>
                        <a:t>как групповому организационному поведению</a:t>
                      </a:r>
                      <a:r>
                        <a:rPr lang="ru-RU" sz="3200" dirty="0" smtClean="0">
                          <a:effectLst/>
                        </a:rPr>
                        <a:t>);</a:t>
                      </a:r>
                      <a:endParaRPr lang="ru-RU" sz="3200" dirty="0">
                        <a:effectLst/>
                      </a:endParaRPr>
                    </a:p>
                    <a:p>
                      <a:pPr marL="571500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3200" dirty="0" smtClean="0">
                          <a:effectLst/>
                        </a:rPr>
                        <a:t>К лидерству, в способности брать на себя ответственность (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выполнение запланированных действий</a:t>
                      </a:r>
                      <a:r>
                        <a:rPr lang="ru-RU" sz="3200" baseline="0" dirty="0" smtClean="0">
                          <a:effectLst/>
                        </a:rPr>
                        <a:t>)</a:t>
                      </a:r>
                      <a:endParaRPr lang="ru-RU" sz="32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2561" y="255082"/>
            <a:ext cx="11257280" cy="862518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/>
              <a:t>Игра на формирование системного мышления </a:t>
            </a:r>
            <a:br>
              <a:rPr lang="ru-RU" sz="3200" b="0" dirty="0" smtClean="0"/>
            </a:br>
            <a:r>
              <a:rPr lang="ru-RU" sz="3200" b="0" dirty="0" smtClean="0"/>
              <a:t>«</a:t>
            </a:r>
            <a:r>
              <a:rPr lang="ru-RU" sz="3200" dirty="0" smtClean="0"/>
              <a:t>Ролевое моделирование живого действия</a:t>
            </a:r>
            <a:r>
              <a:rPr lang="ru-RU" sz="3200" b="0" dirty="0" smtClean="0"/>
              <a:t>»</a:t>
            </a:r>
            <a:endParaRPr lang="ru-RU" sz="3200" b="0" dirty="0"/>
          </a:p>
        </p:txBody>
      </p:sp>
    </p:spTree>
    <p:extLst>
      <p:ext uri="{BB962C8B-B14F-4D97-AF65-F5344CB8AC3E}">
        <p14:creationId xmlns:p14="http://schemas.microsoft.com/office/powerpoint/2010/main" val="133813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7C2BA30-22A4-42FB-BC98-0537E7B36DEF}"/>
              </a:ext>
            </a:extLst>
          </p:cNvPr>
          <p:cNvSpPr/>
          <p:nvPr/>
        </p:nvSpPr>
        <p:spPr>
          <a:xfrm>
            <a:off x="3862529" y="2438350"/>
            <a:ext cx="8093413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/>
              <a:t>Авторское пособие  А.П. Нам  </a:t>
            </a:r>
            <a:endParaRPr lang="ru-RU" sz="2000" i="1" dirty="0" smtClean="0"/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/>
              <a:t>«</a:t>
            </a:r>
            <a:r>
              <a:rPr lang="ru-RU" sz="2800" b="1" i="1" dirty="0"/>
              <a:t>Готовим молодых специалистов для фирмы «1С:Франчайзи</a:t>
            </a:r>
            <a:r>
              <a:rPr lang="ru-RU" sz="2000" i="1" dirty="0" smtClean="0"/>
              <a:t>»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cs typeface="Arial" panose="020B0604020202020204" pitchFamily="34" charset="0"/>
              </a:rPr>
              <a:t>(версия для учебных заведений)</a:t>
            </a:r>
            <a:endParaRPr lang="ru-RU" sz="20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E4F8E0F-72D7-4FA0-831C-5D4D666272C0}"/>
              </a:ext>
            </a:extLst>
          </p:cNvPr>
          <p:cNvSpPr txBox="1"/>
          <p:nvPr/>
        </p:nvSpPr>
        <p:spPr>
          <a:xfrm>
            <a:off x="5728090" y="5219794"/>
            <a:ext cx="62703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cs typeface="Arial" panose="020B0604020202020204" pitchFamily="34" charset="0"/>
              </a:rPr>
              <a:t>Арина Петровна Нам,</a:t>
            </a:r>
            <a:endParaRPr lang="ru-RU" b="1" i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C00000"/>
                </a:solidFill>
                <a:cs typeface="Arial" panose="020B0604020202020204" pitchFamily="34" charset="0"/>
              </a:rPr>
              <a:t>директор учебного центра ТПП, г. Набережные Челны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C00000"/>
                </a:solidFill>
                <a:cs typeface="Arial" panose="020B0604020202020204" pitchFamily="34" charset="0"/>
              </a:rPr>
              <a:t>Email</a:t>
            </a:r>
            <a:r>
              <a:rPr lang="ru-RU" i="1" dirty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  <a:r>
              <a:rPr lang="en-US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cs typeface="Arial" panose="020B0604020202020204" pitchFamily="34" charset="0"/>
              </a:rPr>
              <a:t>arinapetrovna.naml@mail.ru</a:t>
            </a:r>
            <a:endParaRPr lang="ru-RU" i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C00000"/>
                </a:solidFill>
                <a:cs typeface="Arial" panose="020B0604020202020204" pitchFamily="34" charset="0"/>
              </a:rPr>
              <a:t>Сот. тел: +7(960)069-67-17</a:t>
            </a:r>
            <a:endParaRPr lang="ru-RU" i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7C2BA30-22A4-42FB-BC98-0537E7B36DEF}"/>
              </a:ext>
            </a:extLst>
          </p:cNvPr>
          <p:cNvSpPr/>
          <p:nvPr/>
        </p:nvSpPr>
        <p:spPr>
          <a:xfrm>
            <a:off x="3938582" y="90402"/>
            <a:ext cx="81924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XIX </a:t>
            </a:r>
            <a:r>
              <a:rPr lang="ru-RU" sz="2400" dirty="0"/>
              <a:t>международная научно-практическая конференция</a:t>
            </a:r>
          </a:p>
          <a:p>
            <a:pPr algn="ctr"/>
            <a:r>
              <a:rPr lang="ru-RU" sz="2400" dirty="0"/>
              <a:t>«Новые информационные технологии в образовании» </a:t>
            </a:r>
          </a:p>
          <a:p>
            <a:pPr algn="ctr"/>
            <a:r>
              <a:rPr lang="ru-RU" sz="2000" dirty="0"/>
              <a:t>(Использование технологий "1С" в образовании и их</a:t>
            </a:r>
          </a:p>
          <a:p>
            <a:pPr algn="ctr"/>
            <a:r>
              <a:rPr lang="ru-RU" sz="2000" dirty="0"/>
              <a:t>применение для развития кадрового потенциала цифровой</a:t>
            </a:r>
          </a:p>
          <a:p>
            <a:pPr algn="ctr"/>
            <a:r>
              <a:rPr lang="ru-RU" sz="2000" dirty="0"/>
              <a:t>экономики)</a:t>
            </a:r>
          </a:p>
          <a:p>
            <a:pPr algn="ctr"/>
            <a:r>
              <a:rPr lang="ru-RU" sz="2000" dirty="0"/>
              <a:t>29-30 января 2019 года</a:t>
            </a:r>
          </a:p>
        </p:txBody>
      </p:sp>
    </p:spTree>
    <p:extLst>
      <p:ext uri="{BB962C8B-B14F-4D97-AF65-F5344CB8AC3E}">
        <p14:creationId xmlns:p14="http://schemas.microsoft.com/office/powerpoint/2010/main" val="34630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166052"/>
            <a:ext cx="12192000" cy="1128623"/>
          </a:xfrm>
        </p:spPr>
        <p:txBody>
          <a:bodyPr>
            <a:no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ru-RU" sz="2400" dirty="0"/>
              <a:t>ПОДГОТОВКА МОЛОДЫХ СПЕЦИАЛИСТОВ </a:t>
            </a:r>
            <a:br>
              <a:rPr lang="ru-RU" sz="2400" dirty="0"/>
            </a:br>
            <a:r>
              <a:rPr lang="ru-RU" sz="2400" dirty="0"/>
              <a:t>КАК НАЧАЛЬНОЕ ЗВЕНО В ОРГАНИЗАЦИОННОМ РАЗВИТИИ ПРЕДПРИЯТИЯ</a:t>
            </a:r>
            <a:endParaRPr lang="ru-RU" sz="24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97968" y="1474664"/>
            <a:ext cx="11996058" cy="515981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z="3200" dirty="0"/>
              <a:t>В настоящее время требуются специалисты со сформированным</a:t>
            </a:r>
            <a:r>
              <a:rPr lang="ru-RU" sz="3200" b="1" dirty="0"/>
              <a:t> системным мышлением,</a:t>
            </a:r>
            <a:r>
              <a:rPr lang="ru-RU" sz="3200" dirty="0"/>
              <a:t> имеющие навыки к выстраиванию эффективных </a:t>
            </a:r>
            <a:r>
              <a:rPr lang="ru-RU" sz="3200" b="1" dirty="0"/>
              <a:t>коммуникаций</a:t>
            </a:r>
            <a:r>
              <a:rPr lang="ru-RU" sz="3200" dirty="0"/>
              <a:t>, ориентирующиеся в </a:t>
            </a:r>
            <a:r>
              <a:rPr lang="ru-RU" sz="3200" b="1" dirty="0"/>
              <a:t>рыночных</a:t>
            </a:r>
            <a:r>
              <a:rPr lang="ru-RU" sz="3200" dirty="0"/>
              <a:t> отношениях, освоившие теоретические знания о </a:t>
            </a:r>
            <a:r>
              <a:rPr lang="ru-RU" sz="3200" b="1" dirty="0"/>
              <a:t>моделях управления </a:t>
            </a:r>
            <a:r>
              <a:rPr lang="ru-RU" sz="3200" dirty="0"/>
              <a:t>системами и способные на непрерывное</a:t>
            </a:r>
            <a:r>
              <a:rPr lang="ru-RU" sz="3200" b="1" dirty="0"/>
              <a:t> саморазвитие </a:t>
            </a:r>
            <a:endParaRPr lang="ru-RU" sz="3200" dirty="0"/>
          </a:p>
          <a:p>
            <a:pPr marL="45720" indent="0" algn="r">
              <a:buNone/>
            </a:pPr>
            <a:r>
              <a:rPr lang="ru-RU" sz="2800" i="1" dirty="0"/>
              <a:t>(из программы «Люди Х», РАНХиГС</a:t>
            </a:r>
            <a:r>
              <a:rPr lang="ru-RU" sz="2800" i="1" dirty="0" smtClean="0"/>
              <a:t>)</a:t>
            </a:r>
          </a:p>
          <a:p>
            <a:pPr marL="45720" indent="0" algn="r">
              <a:buNone/>
            </a:pPr>
            <a:endParaRPr lang="ru-RU" sz="800" i="1" dirty="0" smtClean="0"/>
          </a:p>
        </p:txBody>
      </p:sp>
    </p:spTree>
    <p:extLst>
      <p:ext uri="{BB962C8B-B14F-4D97-AF65-F5344CB8AC3E}">
        <p14:creationId xmlns:p14="http://schemas.microsoft.com/office/powerpoint/2010/main" val="290213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285750"/>
            <a:ext cx="10115550" cy="6741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Составляющие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подготовке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молодых специалистов</a:t>
            </a:r>
            <a:endParaRPr lang="ru-RU" sz="3200" b="0" i="1" dirty="0">
              <a:solidFill>
                <a:srgbClr val="32323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97968" y="1314450"/>
            <a:ext cx="11996058" cy="5181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ru-RU" sz="3600" b="1" i="1" dirty="0" smtClean="0"/>
              <a:t>Профессиональные компетенции - </a:t>
            </a:r>
            <a:r>
              <a:rPr lang="ru-RU" sz="3200" dirty="0" smtClean="0"/>
              <a:t>сертификация на «1С:Профессионал», со временем  на </a:t>
            </a:r>
            <a:r>
              <a:rPr lang="ru-RU" sz="3200" i="1" u="sng" dirty="0" smtClean="0"/>
              <a:t>«1С:Специалист» </a:t>
            </a:r>
            <a:r>
              <a:rPr lang="ru-RU" sz="3200" dirty="0" smtClean="0"/>
              <a:t>по </a:t>
            </a:r>
            <a:r>
              <a:rPr lang="ru-RU" sz="3200" dirty="0" smtClean="0"/>
              <a:t>всей линейке </a:t>
            </a:r>
            <a:r>
              <a:rPr lang="ru-RU" sz="3200" dirty="0" smtClean="0"/>
              <a:t>программных продуктов 1С;</a:t>
            </a:r>
          </a:p>
          <a:p>
            <a:r>
              <a:rPr lang="ru-RU" sz="3600" b="1" i="1" dirty="0" smtClean="0"/>
              <a:t>Управленческие компетенции </a:t>
            </a:r>
            <a:endParaRPr lang="ru-RU" sz="3600" b="1" i="1" dirty="0" smtClean="0"/>
          </a:p>
          <a:p>
            <a:pPr>
              <a:buFontTx/>
              <a:buChar char="-"/>
            </a:pPr>
            <a:r>
              <a:rPr lang="ru-RU" sz="3200" i="1" dirty="0" smtClean="0"/>
              <a:t>(</a:t>
            </a:r>
            <a:r>
              <a:rPr lang="ru-RU" sz="3600" i="1" u="sng" dirty="0" smtClean="0"/>
              <a:t>начальные</a:t>
            </a:r>
            <a:r>
              <a:rPr lang="ru-RU" sz="3200" i="1" dirty="0" smtClean="0"/>
              <a:t>)</a:t>
            </a:r>
            <a:r>
              <a:rPr lang="ru-RU" sz="3200" b="1" i="1" dirty="0" smtClean="0"/>
              <a:t>- </a:t>
            </a:r>
            <a:r>
              <a:rPr lang="ru-RU" sz="3200" dirty="0" smtClean="0"/>
              <a:t>освоение ролевых позиций организатора, руководителя и координатора в составе оргкомитета при организационном и информационном сопровождении процесса подготовки и проведения мероприятий </a:t>
            </a:r>
            <a:r>
              <a:rPr lang="ru-RU" sz="3200" dirty="0" smtClean="0"/>
              <a:t>1С. </a:t>
            </a:r>
          </a:p>
          <a:p>
            <a:pPr>
              <a:buFontTx/>
              <a:buChar char="-"/>
            </a:pPr>
            <a:r>
              <a:rPr lang="ru-RU" sz="2800" i="1" dirty="0" smtClean="0"/>
              <a:t>(</a:t>
            </a:r>
            <a:r>
              <a:rPr lang="ru-RU" sz="3200" i="1" u="sng" dirty="0" smtClean="0"/>
              <a:t>в перспективе</a:t>
            </a:r>
            <a:r>
              <a:rPr lang="ru-RU" sz="2800" i="1" dirty="0" smtClean="0"/>
              <a:t>) - </a:t>
            </a:r>
            <a:r>
              <a:rPr lang="ru-RU" sz="3200" dirty="0" smtClean="0"/>
              <a:t>сертификат </a:t>
            </a:r>
            <a:r>
              <a:rPr lang="ru-RU" sz="3200" i="1" u="sng" dirty="0" smtClean="0"/>
              <a:t>«1С:Руководитель проектов»</a:t>
            </a:r>
            <a:r>
              <a:rPr lang="ru-RU" sz="3200" dirty="0" smtClean="0"/>
              <a:t>  </a:t>
            </a:r>
            <a:endParaRPr lang="ru-RU" sz="3200" dirty="0" smtClean="0"/>
          </a:p>
          <a:p>
            <a:endParaRPr lang="ru-RU" sz="3600" b="1" dirty="0"/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1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-43894"/>
            <a:ext cx="8953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>
                <a:solidFill>
                  <a:srgbClr val="323232"/>
                </a:solidFill>
              </a:rPr>
              <a:t>Концепция школы молодых </a:t>
            </a:r>
            <a:r>
              <a:rPr lang="ru-RU" sz="3200" b="1" dirty="0" smtClean="0">
                <a:solidFill>
                  <a:srgbClr val="323232"/>
                </a:solidFill>
              </a:rPr>
              <a:t>специалистов </a:t>
            </a:r>
            <a:r>
              <a:rPr lang="ru-RU" sz="2800" dirty="0" smtClean="0">
                <a:solidFill>
                  <a:srgbClr val="323232"/>
                </a:solidFill>
              </a:rPr>
              <a:t>(ключевые составляющие)</a:t>
            </a:r>
            <a:endParaRPr lang="ru-RU" sz="3200" dirty="0">
              <a:solidFill>
                <a:srgbClr val="32323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226196"/>
            <a:ext cx="5562600" cy="2246769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Клуб «Многоточие</a:t>
            </a:r>
            <a:r>
              <a:rPr lang="ru-RU" sz="2400" b="1" dirty="0" smtClean="0"/>
              <a:t>» </a:t>
            </a:r>
          </a:p>
          <a:p>
            <a:pPr algn="ctr"/>
            <a:r>
              <a:rPr lang="ru-RU" sz="2000" i="1" dirty="0" smtClean="0"/>
              <a:t>(Ценность конечного продукта)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Кооперация успешных деятелей;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Генерация собственного успеха;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Инвестирование в подготовку молодых специалистов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57950" y="1226196"/>
            <a:ext cx="5410200" cy="2215991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/>
              <a:t>Профессиональное сообщество </a:t>
            </a:r>
            <a:r>
              <a:rPr lang="ru-RU" sz="2400" b="1" dirty="0"/>
              <a:t>экспертов и консультантов </a:t>
            </a:r>
            <a:r>
              <a:rPr lang="ru-RU" sz="2400" dirty="0" smtClean="0"/>
              <a:t>Торгово-Промышленной Палаты (</a:t>
            </a:r>
            <a:r>
              <a:rPr lang="ru-RU" sz="2000" dirty="0" smtClean="0"/>
              <a:t>г. Набережные Челны</a:t>
            </a:r>
            <a:r>
              <a:rPr lang="ru-RU" sz="2400" dirty="0" smtClean="0"/>
              <a:t>) по тематическим направлениям</a:t>
            </a:r>
            <a:endParaRPr lang="ru-RU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5851" y="4191000"/>
            <a:ext cx="9944100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Учебный центр ТПП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Тематические учебные программы (спецкурсы);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Обучение очное и </a:t>
            </a:r>
            <a:r>
              <a:rPr lang="en-US" sz="2400" dirty="0"/>
              <a:t>on</a:t>
            </a:r>
            <a:r>
              <a:rPr lang="ru-RU" sz="2400" dirty="0"/>
              <a:t>-</a:t>
            </a:r>
            <a:r>
              <a:rPr lang="en-US" sz="2400" dirty="0"/>
              <a:t>lain</a:t>
            </a:r>
            <a:r>
              <a:rPr lang="ru-RU" sz="2400" dirty="0"/>
              <a:t>: семинары (практикумы), мастер классы; тренинги</a:t>
            </a:r>
            <a:r>
              <a:rPr lang="ru-RU" sz="2400" dirty="0" smtClean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Круглые </a:t>
            </a:r>
            <a:r>
              <a:rPr lang="ru-RU" sz="2400" dirty="0"/>
              <a:t>столы: экспертиза, обратная </a:t>
            </a:r>
            <a:r>
              <a:rPr lang="ru-RU" sz="2400" dirty="0" smtClean="0"/>
              <a:t>связь;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Организационное и информационное сопровождение и </a:t>
            </a:r>
            <a:r>
              <a:rPr lang="ru-RU" sz="2400" dirty="0"/>
              <a:t>т.д.</a:t>
            </a: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V="1">
            <a:off x="5686426" y="2195692"/>
            <a:ext cx="742950" cy="0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ysDot"/>
            <a:round/>
            <a:headEnd type="stealth" w="sm" len="lg"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3190876" y="3442186"/>
            <a:ext cx="676274" cy="748814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ysDot"/>
            <a:round/>
            <a:headEnd type="stealth" w="sm" len="lg"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H="1">
            <a:off x="7543800" y="3442186"/>
            <a:ext cx="857250" cy="750257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ysDot"/>
            <a:round/>
            <a:headEnd type="stealth" w="sm" len="lg"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74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20579"/>
            <a:ext cx="89535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>
                <a:solidFill>
                  <a:srgbClr val="323232"/>
                </a:solidFill>
              </a:rPr>
              <a:t>Концепция школы молодых </a:t>
            </a:r>
            <a:r>
              <a:rPr lang="ru-RU" sz="3200" b="1" dirty="0" smtClean="0">
                <a:solidFill>
                  <a:srgbClr val="323232"/>
                </a:solidFill>
              </a:rPr>
              <a:t>специалистов </a:t>
            </a:r>
            <a:r>
              <a:rPr lang="ru-RU" sz="3200" dirty="0">
                <a:solidFill>
                  <a:srgbClr val="323232"/>
                </a:solidFill>
              </a:rPr>
              <a:t>(ключевые составляющие</a:t>
            </a:r>
            <a:r>
              <a:rPr lang="ru-RU" sz="3200" dirty="0" smtClean="0">
                <a:solidFill>
                  <a:srgbClr val="323232"/>
                </a:solidFill>
              </a:rPr>
              <a:t>)</a:t>
            </a:r>
            <a:endParaRPr lang="ru-RU" sz="3200" dirty="0">
              <a:solidFill>
                <a:srgbClr val="32323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1" y="4070487"/>
            <a:ext cx="4819650" cy="2215991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dirty="0">
                <a:solidFill>
                  <a:srgbClr val="32323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Обучение:</a:t>
            </a:r>
            <a:endParaRPr lang="ru-RU" sz="2400" dirty="0">
              <a:solidFill>
                <a:srgbClr val="32323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"/>
            </a:pPr>
            <a:r>
              <a:rPr lang="ru-RU" sz="2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Очное и заочное, вебинары;</a:t>
            </a:r>
          </a:p>
          <a:p>
            <a:pPr marL="342900" lvl="0" indent="-342900">
              <a:lnSpc>
                <a:spcPct val="115000"/>
              </a:lnSpc>
              <a:buFont typeface="Symbol"/>
              <a:buChar char=""/>
            </a:pPr>
            <a:r>
              <a:rPr lang="ru-RU" sz="2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Сертификация (свидетельство);</a:t>
            </a:r>
          </a:p>
          <a:p>
            <a:pPr marL="342900" lvl="0" indent="-342900">
              <a:lnSpc>
                <a:spcPct val="115000"/>
              </a:lnSpc>
              <a:buFont typeface="Symbol"/>
              <a:buChar char=""/>
            </a:pPr>
            <a:r>
              <a:rPr lang="ru-RU" sz="2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Спецкурсы по запросу предприятий</a:t>
            </a:r>
            <a:endParaRPr lang="ru-RU" sz="2400" dirty="0">
              <a:solidFill>
                <a:srgbClr val="32323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49" y="1282414"/>
            <a:ext cx="4819651" cy="2640723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Повышение квалификации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Профессиональные компетенции;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Корпоративное обучение;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Карьерный рост;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Организационное развитие</a:t>
            </a:r>
            <a:endParaRPr lang="ru-RU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62550" y="1263564"/>
            <a:ext cx="6915150" cy="5022914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Управленческие компетенции 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(ролевые позиции в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командообразовании, осваиваемые в деятельности с использованием  игры  </a:t>
            </a: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Ролевое моделирование живого действия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»)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Руководитель (ответственность за проведение мероприятия);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Организатор (процесс подготовки мероприятия);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Координатор (согласование  действий руководителя и организатора);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Консультант  (оказание координатору помощи при затруднениях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Руководство проектами на внедрениях</a:t>
            </a:r>
            <a:endParaRPr lang="ru-RU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92029"/>
            <a:ext cx="89535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>
                <a:solidFill>
                  <a:srgbClr val="323232"/>
                </a:solidFill>
              </a:rPr>
              <a:t>Концепция школы молодых </a:t>
            </a:r>
            <a:r>
              <a:rPr lang="ru-RU" sz="3200" b="1" dirty="0" smtClean="0">
                <a:solidFill>
                  <a:srgbClr val="323232"/>
                </a:solidFill>
              </a:rPr>
              <a:t>специалистов </a:t>
            </a:r>
            <a:r>
              <a:rPr lang="ru-RU" sz="3200" dirty="0">
                <a:solidFill>
                  <a:srgbClr val="323232"/>
                </a:solidFill>
              </a:rPr>
              <a:t>(ключевые составляющие</a:t>
            </a:r>
            <a:r>
              <a:rPr lang="ru-RU" sz="3200" dirty="0" smtClean="0">
                <a:solidFill>
                  <a:srgbClr val="323232"/>
                </a:solidFill>
              </a:rPr>
              <a:t>)</a:t>
            </a:r>
            <a:endParaRPr lang="ru-RU" sz="3200" dirty="0">
              <a:solidFill>
                <a:srgbClr val="32323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1473114"/>
            <a:ext cx="11925300" cy="4832092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Учебно-методическое оснащение </a:t>
            </a:r>
            <a:endParaRPr lang="ru-RU" sz="2800" b="1" dirty="0" smtClean="0"/>
          </a:p>
          <a:p>
            <a:pPr algn="ctr"/>
            <a:r>
              <a:rPr lang="ru-RU" sz="2800" dirty="0" smtClean="0"/>
              <a:t>(</a:t>
            </a:r>
            <a:r>
              <a:rPr lang="ru-RU" sz="2800" dirty="0"/>
              <a:t>утверждение на клубе «</a:t>
            </a:r>
            <a:r>
              <a:rPr lang="ru-RU" sz="2800" b="1" dirty="0"/>
              <a:t>Многоточие</a:t>
            </a:r>
            <a:r>
              <a:rPr lang="ru-RU" sz="2800" dirty="0" smtClean="0"/>
              <a:t>»):</a:t>
            </a:r>
          </a:p>
          <a:p>
            <a:pPr algn="ctr"/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Программы по тематическим направлениям (содержание, дорожная карта, ожидаемые результаты);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Организационно-нормативная документация (договора, приказы, шаблоны, процедуры);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Диагностика уровней усвоения по результатам обучения, рекомендации и предложения;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Встроенность в корпоративное обучение по повышению квалификации на предприятии</a:t>
            </a:r>
          </a:p>
        </p:txBody>
      </p:sp>
    </p:spTree>
    <p:extLst>
      <p:ext uri="{BB962C8B-B14F-4D97-AF65-F5344CB8AC3E}">
        <p14:creationId xmlns:p14="http://schemas.microsoft.com/office/powerpoint/2010/main" val="26014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-43894"/>
            <a:ext cx="92583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>
                <a:solidFill>
                  <a:srgbClr val="323232"/>
                </a:solidFill>
              </a:rPr>
              <a:t>Концепция школы молодых </a:t>
            </a:r>
            <a:r>
              <a:rPr lang="ru-RU" sz="3200" b="1" dirty="0" smtClean="0">
                <a:solidFill>
                  <a:srgbClr val="323232"/>
                </a:solidFill>
              </a:rPr>
              <a:t>специалистов </a:t>
            </a:r>
            <a:r>
              <a:rPr lang="ru-RU" sz="2600" i="1" dirty="0" smtClean="0">
                <a:solidFill>
                  <a:srgbClr val="323232"/>
                </a:solidFill>
              </a:rPr>
              <a:t>(примерный перечень востребованных направлений)</a:t>
            </a:r>
            <a:endParaRPr lang="ru-RU" sz="2600" i="1" dirty="0">
              <a:solidFill>
                <a:srgbClr val="32323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1102578"/>
            <a:ext cx="11925300" cy="532453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Направления тематические:</a:t>
            </a:r>
            <a:endParaRPr lang="ru-R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Предпринимательство (теоретический экскурс, кейсы, управленческий учет </a:t>
            </a:r>
            <a:r>
              <a:rPr lang="ru-RU" sz="2000" dirty="0"/>
              <a:t>и т.д.</a:t>
            </a:r>
            <a:r>
              <a:rPr lang="ru-RU" sz="2800" dirty="0" smtClean="0"/>
              <a:t>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Бизнес планирование (</a:t>
            </a:r>
            <a:r>
              <a:rPr lang="ru-RU" sz="2800" dirty="0"/>
              <a:t>теоретический экскурс</a:t>
            </a:r>
            <a:r>
              <a:rPr lang="ru-RU" sz="2800" dirty="0" smtClean="0"/>
              <a:t>, мастер классы </a:t>
            </a:r>
            <a:r>
              <a:rPr lang="ru-RU" sz="2000" dirty="0" smtClean="0"/>
              <a:t>и т.д.</a:t>
            </a:r>
            <a:r>
              <a:rPr lang="ru-RU" sz="2800" dirty="0" smtClean="0"/>
              <a:t>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Менеджмент (финансовый, стратегический, инновационный </a:t>
            </a:r>
            <a:r>
              <a:rPr lang="ru-RU" sz="2000" dirty="0"/>
              <a:t>и т.д.</a:t>
            </a:r>
            <a:r>
              <a:rPr lang="ru-RU" sz="2800" dirty="0" smtClean="0"/>
              <a:t>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Управление </a:t>
            </a:r>
            <a:r>
              <a:rPr lang="ru-RU" sz="2800" dirty="0" smtClean="0"/>
              <a:t>персоналом (</a:t>
            </a:r>
            <a:r>
              <a:rPr lang="ru-RU" sz="2800" dirty="0"/>
              <a:t>теоретический экскурс, </a:t>
            </a:r>
            <a:r>
              <a:rPr lang="ru-RU" sz="2800" dirty="0" smtClean="0"/>
              <a:t>тренинги </a:t>
            </a:r>
            <a:r>
              <a:rPr lang="ru-RU" sz="2000" dirty="0" smtClean="0"/>
              <a:t>и </a:t>
            </a:r>
            <a:r>
              <a:rPr lang="ru-RU" sz="2000" dirty="0"/>
              <a:t>т.д.</a:t>
            </a:r>
            <a:r>
              <a:rPr lang="ru-RU" sz="2800" dirty="0" smtClean="0"/>
              <a:t>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Цифровая </a:t>
            </a:r>
            <a:r>
              <a:rPr lang="ru-RU" sz="2800" dirty="0" smtClean="0"/>
              <a:t>экономика (выступления, семинары, круглые столы);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Информационные </a:t>
            </a:r>
            <a:r>
              <a:rPr lang="ru-RU" sz="2800" dirty="0" smtClean="0"/>
              <a:t>технологии (автоматизация бизнес процессов);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Маркетинг и </a:t>
            </a:r>
            <a:r>
              <a:rPr lang="ru-RU" sz="2800" dirty="0" smtClean="0"/>
              <a:t>продажи (</a:t>
            </a:r>
            <a:r>
              <a:rPr lang="ru-RU" sz="2800" dirty="0"/>
              <a:t>теоретический экскурс, тренинги </a:t>
            </a:r>
            <a:r>
              <a:rPr lang="ru-RU" sz="2000" dirty="0"/>
              <a:t>и т.д</a:t>
            </a:r>
            <a:r>
              <a:rPr lang="ru-RU" sz="2000" dirty="0" smtClean="0"/>
              <a:t>.</a:t>
            </a:r>
            <a:r>
              <a:rPr lang="ru-RU" sz="2800" dirty="0" smtClean="0"/>
              <a:t>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Веб - проектирование и разработка </a:t>
            </a:r>
            <a:r>
              <a:rPr lang="ru-RU" sz="2800" dirty="0" smtClean="0"/>
              <a:t>сайтов (конкурсы);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Экологический </a:t>
            </a:r>
            <a:r>
              <a:rPr lang="ru-RU" sz="2800" dirty="0" smtClean="0"/>
              <a:t>туризм (мероприятия, обучение персонала);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Прикладное искусство и </a:t>
            </a:r>
            <a:r>
              <a:rPr lang="ru-RU" sz="2800" dirty="0" smtClean="0"/>
              <a:t>ремесла (</a:t>
            </a:r>
            <a:r>
              <a:rPr lang="ru-RU" sz="2800" dirty="0"/>
              <a:t>мероприятия</a:t>
            </a:r>
            <a:r>
              <a:rPr lang="ru-RU" sz="2800" dirty="0" smtClean="0"/>
              <a:t>, мастер классы)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294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39284"/>
            <a:ext cx="9601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>
                <a:solidFill>
                  <a:srgbClr val="323232"/>
                </a:solidFill>
              </a:rPr>
              <a:t>Концепция школы молодых </a:t>
            </a:r>
            <a:r>
              <a:rPr lang="ru-RU" sz="3200" b="1" dirty="0" smtClean="0">
                <a:solidFill>
                  <a:srgbClr val="323232"/>
                </a:solidFill>
              </a:rPr>
              <a:t>специалистов </a:t>
            </a:r>
            <a:r>
              <a:rPr lang="ru-RU" sz="2400" i="1" dirty="0" smtClean="0">
                <a:solidFill>
                  <a:srgbClr val="323232"/>
                </a:solidFill>
              </a:rPr>
              <a:t>(примерный перечень мероприятий на </a:t>
            </a:r>
            <a:r>
              <a:rPr lang="en-US" sz="2400" i="1" dirty="0" smtClean="0">
                <a:solidFill>
                  <a:srgbClr val="323232"/>
                </a:solidFill>
              </a:rPr>
              <a:t>I</a:t>
            </a:r>
            <a:r>
              <a:rPr lang="ru-RU" sz="2400" i="1" dirty="0" smtClean="0">
                <a:solidFill>
                  <a:srgbClr val="323232"/>
                </a:solidFill>
              </a:rPr>
              <a:t> – полугодие 2019г.)</a:t>
            </a:r>
            <a:endParaRPr lang="ru-RU" sz="2400" i="1" dirty="0">
              <a:solidFill>
                <a:srgbClr val="32323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550" y="1358815"/>
            <a:ext cx="11849100" cy="5016758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Мероприятия </a:t>
            </a:r>
            <a:endParaRPr lang="ru-RU" sz="2800" dirty="0"/>
          </a:p>
          <a:p>
            <a:pPr algn="ctr"/>
            <a:r>
              <a:rPr lang="ru-RU" sz="2800" dirty="0"/>
              <a:t>(</a:t>
            </a:r>
            <a:r>
              <a:rPr lang="ru-RU" sz="2400" i="1" dirty="0"/>
              <a:t>сочетание профессиональных и управленческих компетенций</a:t>
            </a:r>
            <a:r>
              <a:rPr lang="ru-RU" sz="2800" dirty="0"/>
              <a:t>)</a:t>
            </a:r>
            <a:r>
              <a:rPr lang="ru-RU" sz="2800" b="1" dirty="0"/>
              <a:t>:</a:t>
            </a:r>
            <a:endParaRPr lang="ru-RU" sz="2800" dirty="0"/>
          </a:p>
          <a:p>
            <a:r>
              <a:rPr lang="ru-RU" sz="1200" dirty="0"/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Региональные туры студенческих соревнований 1С (февраль-март 2019г.);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Студенческая неделя «Соискатель – 2019г.» (март 2019г.);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Бизнес-форум «Генерация собственного успеха» (апрель 2019г.);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Тренинги по саморазвитию (игра «Ролевое моделирование живого действия»);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25-тилетие Торгово-Промышленной Палаты (</a:t>
            </a:r>
            <a:r>
              <a:rPr lang="ru-RU" sz="2400" dirty="0" smtClean="0"/>
              <a:t>г. Набережные Челны)</a:t>
            </a:r>
            <a:r>
              <a:rPr lang="ru-RU" sz="2800" dirty="0" smtClean="0"/>
              <a:t>; 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Туристические поездки и экскурсии по родному краю;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/>
              <a:t>Фестивали творческие (самоорганизация)</a:t>
            </a:r>
          </a:p>
        </p:txBody>
      </p:sp>
    </p:spTree>
    <p:extLst>
      <p:ext uri="{BB962C8B-B14F-4D97-AF65-F5344CB8AC3E}">
        <p14:creationId xmlns:p14="http://schemas.microsoft.com/office/powerpoint/2010/main" val="356860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96779"/>
            <a:ext cx="89535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>
                <a:solidFill>
                  <a:srgbClr val="323232"/>
                </a:solidFill>
              </a:rPr>
              <a:t>Концепция школы молодых </a:t>
            </a:r>
            <a:r>
              <a:rPr lang="ru-RU" sz="3200" b="1" dirty="0" smtClean="0">
                <a:solidFill>
                  <a:srgbClr val="323232"/>
                </a:solidFill>
              </a:rPr>
              <a:t>специалистов </a:t>
            </a:r>
          </a:p>
          <a:p>
            <a:pPr algn="ctr"/>
            <a:r>
              <a:rPr lang="ru-RU" sz="3200" dirty="0" smtClean="0">
                <a:solidFill>
                  <a:srgbClr val="323232"/>
                </a:solidFill>
              </a:rPr>
              <a:t>(</a:t>
            </a:r>
            <a:r>
              <a:rPr lang="ru-RU" sz="3200" i="1" dirty="0" smtClean="0">
                <a:solidFill>
                  <a:srgbClr val="323232"/>
                </a:solidFill>
              </a:rPr>
              <a:t>взаимодействия и коммуникации</a:t>
            </a:r>
            <a:r>
              <a:rPr lang="ru-RU" sz="3200" dirty="0" smtClean="0">
                <a:solidFill>
                  <a:srgbClr val="323232"/>
                </a:solidFill>
              </a:rPr>
              <a:t>)</a:t>
            </a:r>
            <a:endParaRPr lang="ru-RU" sz="3200" dirty="0">
              <a:solidFill>
                <a:srgbClr val="32323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516429"/>
            <a:ext cx="4286250" cy="2215991"/>
          </a:xfrm>
          <a:prstGeom prst="rect">
            <a:avLst/>
          </a:prstGeom>
          <a:solidFill>
            <a:schemeClr val="bg2"/>
          </a:solidFill>
          <a:ln w="15875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/>
              <a:buChar char="­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Предприятия – члены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ТПП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/>
              <a:buChar char="­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Бизнес Инкубатор;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Courier New"/>
              <a:buChar char="­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ИТ-Парк (Кванториум);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/>
              <a:buChar char="­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ПАО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«КамАЗ»;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/>
              <a:buChar char="­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ИП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и т.д.; </a:t>
            </a:r>
            <a:endParaRPr lang="ru-RU" sz="24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4400" y="1495147"/>
            <a:ext cx="2743200" cy="2308324"/>
          </a:xfrm>
          <a:prstGeom prst="rect">
            <a:avLst/>
          </a:prstGeom>
          <a:solidFill>
            <a:schemeClr val="bg2"/>
          </a:solidFill>
          <a:ln w="15875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Фирмы-франчайзи партнерской сети 1С </a:t>
            </a:r>
            <a:endParaRPr lang="ru-RU" sz="2400" b="1" dirty="0" smtClean="0"/>
          </a:p>
          <a:p>
            <a:pPr algn="ctr"/>
            <a:r>
              <a:rPr lang="ru-RU" sz="2400" dirty="0" smtClean="0"/>
              <a:t>(</a:t>
            </a:r>
            <a:r>
              <a:rPr lang="ru-RU" sz="2400" dirty="0"/>
              <a:t>регион Закамье РТ, г. Казань)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96200" y="1495147"/>
            <a:ext cx="4210050" cy="2308324"/>
          </a:xfrm>
          <a:prstGeom prst="rect">
            <a:avLst/>
          </a:prstGeom>
          <a:solidFill>
            <a:schemeClr val="bg2"/>
          </a:solidFill>
          <a:ln w="15875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Молодежные и общественные организации, творческие коллективы,  </a:t>
            </a:r>
            <a:r>
              <a:rPr lang="ru-RU" sz="2400" dirty="0" smtClean="0"/>
              <a:t>профессиональные  </a:t>
            </a:r>
            <a:r>
              <a:rPr lang="ru-RU" sz="2400" dirty="0"/>
              <a:t>сообщества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3350" y="4129196"/>
            <a:ext cx="6362700" cy="2308324"/>
          </a:xfrm>
          <a:prstGeom prst="rect">
            <a:avLst/>
          </a:prstGeom>
          <a:solidFill>
            <a:schemeClr val="bg2"/>
          </a:solidFill>
          <a:ln w="15875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Образовательные учреждения</a:t>
            </a:r>
            <a:r>
              <a:rPr lang="ru-RU" sz="2400" dirty="0"/>
              <a:t> городов региона Закамье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КИУ </a:t>
            </a:r>
            <a:r>
              <a:rPr lang="ru-RU" sz="2400" dirty="0"/>
              <a:t>(филиалы), НЧИ КФУ (колледж), НГПУ, ТИСБИ, </a:t>
            </a:r>
            <a:r>
              <a:rPr lang="ru-RU" sz="2400" dirty="0" smtClean="0"/>
              <a:t>Технический </a:t>
            </a:r>
            <a:r>
              <a:rPr lang="ru-RU" sz="2400" dirty="0"/>
              <a:t>и </a:t>
            </a:r>
            <a:r>
              <a:rPr lang="ru-RU" sz="2400" dirty="0" smtClean="0"/>
              <a:t>Педагогический </a:t>
            </a:r>
            <a:r>
              <a:rPr lang="ru-RU" sz="2400" dirty="0"/>
              <a:t>Колледж, КГАМТ,  Экономико-строит. Кол. и т.д.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05600" y="4143097"/>
            <a:ext cx="5200650" cy="2215991"/>
          </a:xfrm>
          <a:prstGeom prst="rect">
            <a:avLst/>
          </a:prstGeom>
          <a:solidFill>
            <a:schemeClr val="bg2"/>
          </a:solidFill>
          <a:ln w="15875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/>
              <a:t>Администрация города  </a:t>
            </a:r>
            <a:r>
              <a:rPr lang="ru-RU" sz="2400" dirty="0"/>
              <a:t>(управление </a:t>
            </a:r>
            <a:r>
              <a:rPr lang="ru-RU" sz="2400" dirty="0" smtClean="0"/>
              <a:t>экономического  </a:t>
            </a:r>
            <a:r>
              <a:rPr lang="ru-RU" sz="2400" dirty="0"/>
              <a:t>развития и поддержки предпринимательства), Тукаевский </a:t>
            </a:r>
            <a:r>
              <a:rPr lang="ru-RU" sz="2400" dirty="0" smtClean="0"/>
              <a:t>р-она</a:t>
            </a:r>
            <a:endParaRPr lang="ru-RU" sz="2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04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ариант2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" id="{5A6D7BCA-C9CF-452E-858B-1538BAA282ED}" vid="{365F969C-3B7F-41AB-85B2-7C40E7D6CF2F}"/>
    </a:ext>
  </a:extLst>
</a:theme>
</file>

<file path=ppt/theme/theme2.xml><?xml version="1.0" encoding="utf-8"?>
<a:theme xmlns:a="http://schemas.openxmlformats.org/drawingml/2006/main" name="1_white">
  <a:themeElements>
    <a:clrScheme name="1_whi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whi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whi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вариант2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_Design_Yellow_TP102900996" id="{5A6D7BCA-C9CF-452E-858B-1538BAA282ED}" vid="{365F969C-3B7F-41AB-85B2-7C40E7D6CF2F}"/>
    </a:ext>
  </a:extLst>
</a:theme>
</file>

<file path=ppt/theme/theme4.xml><?xml version="1.0" encoding="utf-8"?>
<a:theme xmlns:a="http://schemas.openxmlformats.org/drawingml/2006/main" name="3_вариант2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" id="{5A6D7BCA-C9CF-452E-858B-1538BAA282ED}" vid="{365F969C-3B7F-41AB-85B2-7C40E7D6CF2F}"/>
    </a:ext>
  </a:extLst>
</a:theme>
</file>

<file path=ppt/theme/theme5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вариант2</Template>
  <TotalTime>0</TotalTime>
  <Words>1841</Words>
  <Application>Microsoft Office PowerPoint</Application>
  <PresentationFormat>Произвольный</PresentationFormat>
  <Paragraphs>167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вариант2</vt:lpstr>
      <vt:lpstr>1_white</vt:lpstr>
      <vt:lpstr>1_вариант2</vt:lpstr>
      <vt:lpstr>3_вариант2</vt:lpstr>
      <vt:lpstr>Презентация PowerPoint</vt:lpstr>
      <vt:lpstr>ПОДГОТОВКА МОЛОДЫХ СПЕЦИАЛИСТОВ  КАК НАЧАЛЬНОЕ ЗВЕНО В ОРГАНИЗАЦИОННОМ РАЗВИТИИ ПРЕДПРИЯТИЯ</vt:lpstr>
      <vt:lpstr>Составляющие в подготовке молодых специалистов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 подготовки молодых специалистов</vt:lpstr>
      <vt:lpstr>Семь элементов подготовки молодых специалистов</vt:lpstr>
      <vt:lpstr>Презентация PowerPoint</vt:lpstr>
      <vt:lpstr>Игра на формирование системного мышления  «Ролевое моделирование живого действия»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2014-01-21T03:41:56Z</dcterms:created>
  <dcterms:modified xsi:type="dcterms:W3CDTF">2019-01-19T16:57:25Z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